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avi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0" r:id="rId1"/>
  </p:sldMasterIdLst>
  <p:notesMasterIdLst>
    <p:notesMasterId r:id="rId31"/>
  </p:notesMasterIdLst>
  <p:handoutMasterIdLst>
    <p:handoutMasterId r:id="rId32"/>
  </p:handoutMasterIdLst>
  <p:sldIdLst>
    <p:sldId id="290" r:id="rId2"/>
    <p:sldId id="258" r:id="rId3"/>
    <p:sldId id="277" r:id="rId4"/>
    <p:sldId id="260" r:id="rId5"/>
    <p:sldId id="292" r:id="rId6"/>
    <p:sldId id="325" r:id="rId7"/>
    <p:sldId id="327" r:id="rId8"/>
    <p:sldId id="315" r:id="rId9"/>
    <p:sldId id="328" r:id="rId10"/>
    <p:sldId id="330" r:id="rId11"/>
    <p:sldId id="329" r:id="rId12"/>
    <p:sldId id="333" r:id="rId13"/>
    <p:sldId id="335" r:id="rId14"/>
    <p:sldId id="336" r:id="rId15"/>
    <p:sldId id="331" r:id="rId16"/>
    <p:sldId id="337" r:id="rId17"/>
    <p:sldId id="338" r:id="rId18"/>
    <p:sldId id="339" r:id="rId19"/>
    <p:sldId id="340" r:id="rId20"/>
    <p:sldId id="341" r:id="rId21"/>
    <p:sldId id="342" r:id="rId22"/>
    <p:sldId id="332" r:id="rId23"/>
    <p:sldId id="343" r:id="rId24"/>
    <p:sldId id="348" r:id="rId25"/>
    <p:sldId id="345" r:id="rId26"/>
    <p:sldId id="346" r:id="rId27"/>
    <p:sldId id="324" r:id="rId28"/>
    <p:sldId id="326" r:id="rId29"/>
    <p:sldId id="271" r:id="rId30"/>
  </p:sldIdLst>
  <p:sldSz cx="9144000" cy="6858000" type="screen4x3"/>
  <p:notesSz cx="6797675" cy="9926638"/>
  <p:embeddedFontLst>
    <p:embeddedFont>
      <p:font typeface="Tahoma" panose="020B0604030504040204" pitchFamily="34" charset="0"/>
      <p:regular r:id="rId33"/>
      <p:bold r:id="rId34"/>
    </p:embeddedFont>
    <p:embeddedFont>
      <p:font typeface="함초롬바탕" panose="02030504000101010101" pitchFamily="18" charset="-127"/>
      <p:regular r:id="rId35"/>
      <p:bold r:id="rId36"/>
    </p:embeddedFont>
    <p:embeddedFont>
      <p:font typeface="나눔고딕 ExtraBold" panose="020B0600000101010101" charset="-127"/>
      <p:bold r:id="rId37"/>
    </p:embeddedFont>
    <p:embeddedFont>
      <p:font typeface="나눔고딕" panose="020B0600000101010101" charset="-127"/>
      <p:regular r:id="rId38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Algerian" panose="04020705040A02060702" pitchFamily="82" charset="0"/>
      <p:regular r:id="rId42"/>
    </p:embeddedFont>
    <p:embeddedFont>
      <p:font typeface="HY견고딕" panose="0203060000010101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0">
          <p15:clr>
            <a:srgbClr val="A4A3A4"/>
          </p15:clr>
        </p15:guide>
        <p15:guide id="2" orient="horz" pos="4116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618">
          <p15:clr>
            <a:srgbClr val="A4A3A4"/>
          </p15:clr>
        </p15:guide>
        <p15:guide id="6" pos="275">
          <p15:clr>
            <a:srgbClr val="A4A3A4"/>
          </p15:clr>
        </p15:guide>
        <p15:guide id="7" pos="5495">
          <p15:clr>
            <a:srgbClr val="A4A3A4"/>
          </p15:clr>
        </p15:guide>
        <p15:guide id="8" pos="15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4BB9B1"/>
    <a:srgbClr val="EEC144"/>
    <a:srgbClr val="FFAFAF"/>
    <a:srgbClr val="262626"/>
    <a:srgbClr val="1C1C1C"/>
    <a:srgbClr val="11536B"/>
    <a:srgbClr val="2D2D2D"/>
    <a:srgbClr val="FFFF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74" autoAdjust="0"/>
    <p:restoredTop sz="86364" autoAdjust="0"/>
  </p:normalViewPr>
  <p:slideViewPr>
    <p:cSldViewPr>
      <p:cViewPr varScale="1">
        <p:scale>
          <a:sx n="116" d="100"/>
          <a:sy n="116" d="100"/>
        </p:scale>
        <p:origin x="-1680" y="-108"/>
      </p:cViewPr>
      <p:guideLst>
        <p:guide orient="horz" pos="210"/>
        <p:guide orient="horz" pos="4116"/>
        <p:guide orient="horz" pos="845"/>
        <p:guide orient="horz" pos="3748"/>
        <p:guide orient="horz" pos="618"/>
        <p:guide pos="275"/>
        <p:guide pos="5495"/>
        <p:guide pos="15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58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CECFA4-89E8-4268-9C88-1ED14DC42D0E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1E4FE-08F6-4517-BD2F-2D3EFB00A3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697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EEFE4-19A1-4A65-B089-0C267B1C7D65}" type="datetimeFigureOut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806550" y="661253"/>
            <a:ext cx="5184576" cy="388925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6184B-23F9-4FFD-8DCA-0B8A99BF55F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4949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283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257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19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604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274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152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6475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463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62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62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02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7902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74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2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693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8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053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012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16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806450" y="661988"/>
            <a:ext cx="5184775" cy="38877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76184B-23F9-4FFD-8DCA-0B8A99BF55F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21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5335-AFDE-4DDF-A89A-1BE8BD3EEA0B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4943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B4C-3F96-4250-9886-458852A898CE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3085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B4C-3F96-4250-9886-458852A898CE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0752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332656"/>
            <a:ext cx="864890" cy="160826"/>
          </a:xfrm>
          <a:prstGeom prst="rect">
            <a:avLst/>
          </a:prstGeom>
          <a:noFill/>
        </p:spPr>
      </p:pic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90056" y="3429000"/>
            <a:ext cx="7772400" cy="132673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부제목 2"/>
          <p:cNvSpPr>
            <a:spLocks noGrp="1"/>
          </p:cNvSpPr>
          <p:nvPr>
            <p:ph type="subTitle" idx="1"/>
          </p:nvPr>
        </p:nvSpPr>
        <p:spPr>
          <a:xfrm>
            <a:off x="323528" y="4974952"/>
            <a:ext cx="7776864" cy="814222"/>
          </a:xfrm>
        </p:spPr>
        <p:txBody>
          <a:bodyPr anchor="ctr">
            <a:normAutofit/>
          </a:bodyPr>
          <a:lstStyle>
            <a:lvl1pPr marL="0" indent="0" algn="l">
              <a:buNone/>
              <a:defRPr sz="9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51520" y="6453336"/>
            <a:ext cx="22829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이 문서는 </a:t>
            </a:r>
            <a:r>
              <a:rPr lang="ko-KR" altLang="en-US" sz="800" dirty="0" err="1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나눔글꼴로</a:t>
            </a:r>
            <a:r>
              <a:rPr lang="ko-KR" altLang="en-US" sz="8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작성되었습니다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 </a:t>
            </a:r>
            <a:r>
              <a:rPr lang="ko-KR" altLang="en-US" sz="800" u="sng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dirty="0">
              <a:solidFill>
                <a:schemeClr val="bg1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315020" y="780721"/>
            <a:ext cx="2037432" cy="776071"/>
          </a:xfrm>
        </p:spPr>
        <p:txBody>
          <a:bodyPr>
            <a:normAutofit/>
          </a:bodyPr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7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360072" y="929928"/>
            <a:ext cx="6396012" cy="30073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B0F0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424356" y="541195"/>
            <a:ext cx="1909327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 flipV="1">
            <a:off x="2411760" y="540054"/>
            <a:ext cx="6311553" cy="1141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368996"/>
            <a:ext cx="698704" cy="129924"/>
          </a:xfrm>
          <a:prstGeom prst="rect">
            <a:avLst/>
          </a:prstGeom>
          <a:noFill/>
        </p:spPr>
      </p:pic>
      <p:sp>
        <p:nvSpPr>
          <p:cNvPr id="19" name="내용 개체 틀 2"/>
          <p:cNvSpPr>
            <a:spLocks noGrp="1"/>
          </p:cNvSpPr>
          <p:nvPr>
            <p:ph idx="10"/>
          </p:nvPr>
        </p:nvSpPr>
        <p:spPr>
          <a:xfrm>
            <a:off x="2362612" y="1168114"/>
            <a:ext cx="6385852" cy="388640"/>
          </a:xfrm>
        </p:spPr>
        <p:txBody>
          <a:bodyPr anchor="ctr">
            <a:normAutofit/>
          </a:bodyPr>
          <a:lstStyle>
            <a:lvl1pPr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‹#›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B4C-3F96-4250-9886-458852A898CE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59044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B4C-3F96-4250-9886-458852A898CE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69143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B4C-3F96-4250-9886-458852A898CE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9311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B4C-3F96-4250-9886-458852A898CE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9073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B4C-3F96-4250-9886-458852A898CE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4178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B4C-3F96-4250-9886-458852A898CE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40255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B4C-3F96-4250-9886-458852A898CE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74640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92B4C-3F96-4250-9886-458852A898CE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89348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92B4C-3F96-4250-9886-458852A898CE}" type="datetime1">
              <a:rPr lang="ko-KR" altLang="en-US" smtClean="0"/>
              <a:pPr/>
              <a:t>2018-10-23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48C8F-6F70-494C-86F5-90A39BFC3F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809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685" r:id="rId12"/>
    <p:sldLayoutId id="2147483686" r:id="rId13"/>
    <p:sldLayoutId id="2147483687" r:id="rId14"/>
    <p:sldLayoutId id="2147483689" r:id="rId15"/>
    <p:sldLayoutId id="2147483688" r:id="rId16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4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glow rad="127000">
              <a:schemeClr val="accent1">
                <a:alpha val="1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-108520" y="-72008"/>
            <a:ext cx="9289032" cy="70294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8007" y="6143099"/>
            <a:ext cx="6768752" cy="287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b="1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강석현</a:t>
            </a:r>
            <a:r>
              <a:rPr lang="en-US" altLang="ko-KR" sz="1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김형식</a:t>
            </a:r>
            <a:r>
              <a:rPr lang="en-US" altLang="ko-KR" sz="1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남병민</a:t>
            </a:r>
            <a:r>
              <a:rPr lang="en-US" altLang="ko-KR" sz="1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손언빈</a:t>
            </a:r>
            <a:r>
              <a:rPr lang="en-US" altLang="ko-KR" sz="1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000" b="1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장수민</a:t>
            </a:r>
            <a:r>
              <a:rPr lang="ko-KR" altLang="en-US" sz="1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10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|   NCS  |   2018.10.23</a:t>
            </a:r>
            <a:endParaRPr lang="en-US" altLang="ko-KR" sz="1000" b="1" spc="-1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5868144" y="3671085"/>
            <a:ext cx="2998634" cy="1342091"/>
          </a:xfrm>
        </p:spPr>
        <p:txBody>
          <a:bodyPr anchor="t">
            <a:noAutofit/>
          </a:bodyPr>
          <a:lstStyle/>
          <a:p>
            <a:pPr algn="l"/>
            <a:r>
              <a:rPr lang="en-US" altLang="ko-KR" sz="10000" spc="-50" dirty="0" smtClean="0">
                <a:solidFill>
                  <a:srgbClr val="4BB9B1"/>
                </a:solidFill>
                <a:latin typeface="Algerian" panose="04020705040A02060702" pitchFamily="82" charset="0"/>
              </a:rPr>
              <a:t>P L S</a:t>
            </a:r>
            <a:r>
              <a:rPr lang="en-US" altLang="ko-KR" sz="10000" spc="-50" dirty="0" smtClean="0"/>
              <a:t/>
            </a:r>
            <a:br>
              <a:rPr lang="en-US" altLang="ko-KR" sz="10000" spc="-50" dirty="0" smtClean="0"/>
            </a:br>
            <a:endParaRPr lang="ko-KR" altLang="en-US" sz="10000" b="0" spc="-50" dirty="0"/>
          </a:p>
        </p:txBody>
      </p:sp>
      <p:sp>
        <p:nvSpPr>
          <p:cNvPr id="6" name="직사각형 5"/>
          <p:cNvSpPr/>
          <p:nvPr/>
        </p:nvSpPr>
        <p:spPr>
          <a:xfrm>
            <a:off x="6300192" y="4958834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Tahoma" panose="020B0604030504040204" pitchFamily="34" charset="0"/>
              </a:rPr>
              <a:t>Parking Lot Spot</a:t>
            </a:r>
            <a:endParaRPr lang="ko-KR" altLang="en-US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64565" y="109948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Chapter</a:t>
            </a:r>
            <a:r>
              <a:rPr lang="en-US" altLang="ko-KR" sz="1600" b="1" u="sng" dirty="0" smtClean="0">
                <a:gradFill>
                  <a:gsLst>
                    <a:gs pos="0">
                      <a:srgbClr val="00B0F0"/>
                    </a:gs>
                    <a:gs pos="100000">
                      <a:srgbClr val="00B0F0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t> 4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0" y="2276872"/>
            <a:ext cx="9144000" cy="1470025"/>
          </a:xfrm>
        </p:spPr>
        <p:txBody>
          <a:bodyPr>
            <a:normAutofit/>
          </a:bodyPr>
          <a:lstStyle/>
          <a:p>
            <a:r>
              <a:rPr lang="en-US" altLang="ko-KR" sz="8000" b="0" spc="-90" dirty="0" smtClean="0"/>
              <a:t>PL / SQL</a:t>
            </a:r>
            <a:endParaRPr lang="ko-KR" altLang="en-US" sz="8000" b="0" spc="-90" dirty="0"/>
          </a:p>
        </p:txBody>
      </p:sp>
    </p:spTree>
    <p:extLst>
      <p:ext uri="{BB962C8B-B14F-4D97-AF65-F5344CB8AC3E}">
        <p14:creationId xmlns:p14="http://schemas.microsoft.com/office/powerpoint/2010/main" val="1255786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84" y="1572697"/>
            <a:ext cx="3119203" cy="459260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주차장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1572697"/>
            <a:ext cx="3372700" cy="459260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55576" y="1628799"/>
            <a:ext cx="3228684" cy="453650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4355976" y="3314910"/>
            <a:ext cx="498280" cy="576064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8652" y="1090884"/>
            <a:ext cx="3228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초기 화면</a:t>
            </a:r>
            <a:endParaRPr lang="ko-KR" alt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157631" y="1090884"/>
            <a:ext cx="3195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현재위치 기반 주변 정보검색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3992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주차장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99592" y="1052736"/>
            <a:ext cx="297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주차장 정보</a:t>
            </a:r>
            <a:endParaRPr lang="ko-KR" alt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220072" y="1052736"/>
            <a:ext cx="307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주차장 </a:t>
            </a:r>
            <a:r>
              <a:rPr lang="ko-KR" altLang="en-US" b="1" dirty="0" err="1" smtClean="0"/>
              <a:t>좌석현황</a:t>
            </a:r>
            <a:endParaRPr lang="en-US" altLang="ko-KR" b="1" dirty="0" smtClean="0"/>
          </a:p>
        </p:txBody>
      </p:sp>
      <p:sp>
        <p:nvSpPr>
          <p:cNvPr id="31" name="오른쪽 화살표 30"/>
          <p:cNvSpPr/>
          <p:nvPr/>
        </p:nvSpPr>
        <p:spPr>
          <a:xfrm>
            <a:off x="4355976" y="3314910"/>
            <a:ext cx="498280" cy="576064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556793"/>
            <a:ext cx="2970510" cy="4721153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58" y="1556793"/>
            <a:ext cx="3134980" cy="4721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186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90" y="1556793"/>
            <a:ext cx="3022030" cy="47910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9890" y="1052736"/>
            <a:ext cx="302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특정 지역 검색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076056" y="105273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특정 지역 검색 후 주차장 정보 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주차장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4355976" y="3314910"/>
            <a:ext cx="498280" cy="576064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282" y="1556793"/>
            <a:ext cx="3144505" cy="472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80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주차장 </a:t>
            </a: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시연영상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pic>
        <p:nvPicPr>
          <p:cNvPr id="2" name="주차장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0581" y="1093573"/>
            <a:ext cx="7425835" cy="510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86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20072" y="1052736"/>
            <a:ext cx="307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회원가입 화면</a:t>
            </a:r>
            <a:endParaRPr lang="en-US" altLang="ko-KR" b="1" dirty="0" smtClean="0"/>
          </a:p>
        </p:txBody>
      </p:sp>
      <p:sp>
        <p:nvSpPr>
          <p:cNvPr id="18" name="오른쪽 화살표 17"/>
          <p:cNvSpPr/>
          <p:nvPr/>
        </p:nvSpPr>
        <p:spPr>
          <a:xfrm>
            <a:off x="4355976" y="3314910"/>
            <a:ext cx="498280" cy="576064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3" y="1556793"/>
            <a:ext cx="3133770" cy="47341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79" y="1556793"/>
            <a:ext cx="2988241" cy="47761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9890" y="1052736"/>
            <a:ext cx="3022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로그인 화면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757059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252" y="1052736"/>
            <a:ext cx="295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초기 개인정보 화면</a:t>
            </a:r>
            <a:endParaRPr lang="ko-KR" alt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217863" y="1052736"/>
            <a:ext cx="312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사이드 메뉴 등록정보</a:t>
            </a:r>
            <a:endParaRPr lang="en-US" altLang="ko-KR" b="1" dirty="0" smtClean="0"/>
          </a:p>
        </p:txBody>
      </p:sp>
      <p:sp>
        <p:nvSpPr>
          <p:cNvPr id="16" name="직사각형 15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4355976" y="3314910"/>
            <a:ext cx="498280" cy="576064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193" y="1556793"/>
            <a:ext cx="2977728" cy="475252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40" y="1556793"/>
            <a:ext cx="3132903" cy="474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21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4355976" y="3314910"/>
            <a:ext cx="498280" cy="576064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6252" y="1116942"/>
            <a:ext cx="295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카드 관리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220072" y="1116942"/>
            <a:ext cx="3133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카드 추가</a:t>
            </a:r>
            <a:endParaRPr lang="en-US" altLang="ko-KR" b="1" dirty="0" smtClean="0"/>
          </a:p>
        </p:txBody>
      </p:sp>
      <p:sp>
        <p:nvSpPr>
          <p:cNvPr id="18" name="직사각형 17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1556792"/>
            <a:ext cx="2952328" cy="472958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787" y="1556792"/>
            <a:ext cx="3158055" cy="475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000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18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3130517" cy="478110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787" y="1556792"/>
            <a:ext cx="3158055" cy="478110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55576" y="1116942"/>
            <a:ext cx="31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대표 카드 설정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195787" y="1116942"/>
            <a:ext cx="315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추가 카드 설정</a:t>
            </a:r>
            <a:endParaRPr lang="en-US" altLang="ko-KR" b="1" dirty="0" smtClean="0"/>
          </a:p>
        </p:txBody>
      </p:sp>
      <p:sp>
        <p:nvSpPr>
          <p:cNvPr id="20" name="오른쪽 화살표 19"/>
          <p:cNvSpPr/>
          <p:nvPr/>
        </p:nvSpPr>
        <p:spPr>
          <a:xfrm>
            <a:off x="4355976" y="3314910"/>
            <a:ext cx="498280" cy="576064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252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19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7" y="1914931"/>
            <a:ext cx="2600866" cy="4078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914931"/>
            <a:ext cx="2600866" cy="407821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52" y="1914931"/>
            <a:ext cx="2600866" cy="4078213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924367" y="3573016"/>
            <a:ext cx="279481" cy="339059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5978252" y="3560316"/>
            <a:ext cx="279481" cy="339059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27652" y="1373224"/>
            <a:ext cx="260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차량 관리 내역</a:t>
            </a:r>
            <a:endParaRPr lang="en-US" altLang="ko-KR" b="1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3275857" y="1407191"/>
            <a:ext cx="260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차량 추가</a:t>
            </a:r>
            <a:endParaRPr lang="en-US" altLang="ko-KR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45407" y="1398369"/>
            <a:ext cx="257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차량 관리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782172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-70420" y="-27384"/>
            <a:ext cx="9289032" cy="6885384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2483768" y="1212949"/>
            <a:ext cx="2376264" cy="526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ea typeface="나눔고딕" pitchFamily="50" charset="-127"/>
              </a:rPr>
              <a:t>1-1   PLS </a:t>
            </a:r>
            <a:r>
              <a:rPr lang="ko-KR" altLang="en-US" sz="1000" b="1" dirty="0" smtClean="0">
                <a:solidFill>
                  <a:schemeClr val="bg1"/>
                </a:solidFill>
                <a:ea typeface="나눔고딕" pitchFamily="50" charset="-127"/>
              </a:rPr>
              <a:t>란</a:t>
            </a:r>
            <a:r>
              <a:rPr lang="en-US" altLang="ko-KR" sz="1000" b="1" dirty="0" smtClean="0">
                <a:solidFill>
                  <a:schemeClr val="bg1"/>
                </a:solidFill>
                <a:ea typeface="나눔고딕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ea typeface="나눔고딕" pitchFamily="50" charset="-127"/>
              </a:rPr>
              <a:t>1-2   </a:t>
            </a:r>
            <a:r>
              <a:rPr lang="ko-KR" altLang="en-US" sz="1000" b="1" dirty="0" smtClean="0">
                <a:solidFill>
                  <a:schemeClr val="bg1"/>
                </a:solidFill>
                <a:ea typeface="나눔고딕" pitchFamily="50" charset="-127"/>
              </a:rPr>
              <a:t>기존 주차장 앱 차이점</a:t>
            </a:r>
            <a:endParaRPr lang="en-US" altLang="ko-KR" sz="1000" b="1" dirty="0" smtClean="0">
              <a:solidFill>
                <a:schemeClr val="bg1"/>
              </a:solidFill>
              <a:ea typeface="나눔고딕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312318" y="940068"/>
            <a:ext cx="25922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4BB9B1"/>
                </a:solidFill>
                <a:latin typeface="나눔고딕" pitchFamily="50" charset="-127"/>
                <a:ea typeface="나눔고딕" pitchFamily="50" charset="-127"/>
              </a:rPr>
              <a:t>1  PLS </a:t>
            </a:r>
            <a:r>
              <a:rPr lang="ko-KR" altLang="en-US" sz="1400" b="1" dirty="0" smtClean="0">
                <a:solidFill>
                  <a:srgbClr val="4BB9B1"/>
                </a:solidFill>
                <a:latin typeface="나눔고딕" pitchFamily="50" charset="-127"/>
                <a:ea typeface="나눔고딕" pitchFamily="50" charset="-127"/>
              </a:rPr>
              <a:t>소개</a:t>
            </a:r>
            <a:endParaRPr lang="en-US" altLang="ko-KR" sz="1400" b="1" dirty="0">
              <a:solidFill>
                <a:srgbClr val="4BB9B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316510" y="2066701"/>
            <a:ext cx="2592288" cy="664155"/>
            <a:chOff x="2312318" y="2101721"/>
            <a:chExt cx="2592288" cy="664155"/>
          </a:xfrm>
        </p:grpSpPr>
        <p:sp>
          <p:nvSpPr>
            <p:cNvPr id="35" name="TextBox 34"/>
            <p:cNvSpPr txBox="1"/>
            <p:nvPr/>
          </p:nvSpPr>
          <p:spPr>
            <a:xfrm>
              <a:off x="2312318" y="210172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4BB9B1"/>
                  </a:solidFill>
                  <a:latin typeface="나눔고딕" pitchFamily="50" charset="-127"/>
                  <a:ea typeface="나눔고딕" pitchFamily="50" charset="-127"/>
                </a:rPr>
                <a:t>2  </a:t>
              </a:r>
              <a:r>
                <a:rPr lang="ko-KR" altLang="en-US" sz="1400" b="1" dirty="0" smtClean="0">
                  <a:solidFill>
                    <a:srgbClr val="4BB9B1"/>
                  </a:solidFill>
                  <a:latin typeface="나눔고딕" pitchFamily="50" charset="-127"/>
                  <a:ea typeface="나눔고딕" pitchFamily="50" charset="-127"/>
                </a:rPr>
                <a:t>논리적 모델링</a:t>
              </a:r>
              <a:endParaRPr lang="en-US" altLang="ko-KR" sz="1400" b="1" dirty="0" smtClean="0">
                <a:solidFill>
                  <a:srgbClr val="4BB9B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317651" y="2442711"/>
              <a:ext cx="2376264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12318" y="3868916"/>
            <a:ext cx="2592288" cy="1734130"/>
            <a:chOff x="2311177" y="3973929"/>
            <a:chExt cx="2592288" cy="1734130"/>
          </a:xfrm>
        </p:grpSpPr>
        <p:sp>
          <p:nvSpPr>
            <p:cNvPr id="39" name="TextBox 38"/>
            <p:cNvSpPr txBox="1"/>
            <p:nvPr/>
          </p:nvSpPr>
          <p:spPr>
            <a:xfrm>
              <a:off x="2311177" y="3973929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rgbClr val="4BB9B1"/>
                  </a:solidFill>
                  <a:latin typeface="나눔고딕" pitchFamily="50" charset="-127"/>
                  <a:ea typeface="나눔고딕" pitchFamily="50" charset="-127"/>
                </a:rPr>
                <a:t>4</a:t>
              </a:r>
              <a:r>
                <a:rPr lang="en-US" altLang="ko-KR" sz="1400" b="1" dirty="0" smtClean="0">
                  <a:solidFill>
                    <a:srgbClr val="4BB9B1"/>
                  </a:solidFill>
                  <a:latin typeface="나눔고딕" pitchFamily="50" charset="-127"/>
                  <a:ea typeface="나눔고딕" pitchFamily="50" charset="-127"/>
                </a:rPr>
                <a:t>  PL / SQL</a:t>
              </a:r>
              <a:endParaRPr lang="en-US" altLang="ko-KR" sz="1400" b="1" dirty="0">
                <a:solidFill>
                  <a:srgbClr val="4BB9B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527201" y="4230731"/>
              <a:ext cx="2376264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bg1"/>
                  </a:solidFill>
                  <a:ea typeface="나눔고딕" pitchFamily="50" charset="-127"/>
                </a:rPr>
                <a:t>4</a:t>
              </a: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-1   </a:t>
              </a:r>
              <a:r>
                <a:rPr lang="ko-KR" altLang="en-US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주차장 </a:t>
              </a:r>
              <a:endParaRPr lang="en-US" altLang="ko-KR" sz="1000" b="1" dirty="0">
                <a:solidFill>
                  <a:schemeClr val="bg1"/>
                </a:solidFill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dirty="0">
                  <a:solidFill>
                    <a:schemeClr val="bg1"/>
                  </a:solidFill>
                  <a:ea typeface="나눔고딕" pitchFamily="50" charset="-127"/>
                </a:rPr>
                <a:t>4</a:t>
              </a: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-2   </a:t>
              </a:r>
              <a:r>
                <a:rPr lang="ko-KR" altLang="en-US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시연 영상</a:t>
              </a: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(</a:t>
              </a:r>
              <a:r>
                <a:rPr lang="ko-KR" altLang="en-US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주차장</a:t>
              </a: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)</a:t>
              </a:r>
              <a:endParaRPr lang="en-US" altLang="ko-KR" sz="1000" b="1" dirty="0">
                <a:solidFill>
                  <a:schemeClr val="bg1"/>
                </a:solidFill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4-3   </a:t>
              </a:r>
              <a:r>
                <a:rPr lang="ko-KR" altLang="en-US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고객</a:t>
              </a:r>
              <a:endParaRPr lang="en-US" altLang="ko-KR" sz="1000" b="1" dirty="0" smtClean="0">
                <a:solidFill>
                  <a:schemeClr val="bg1"/>
                </a:solidFill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4-4   </a:t>
              </a:r>
              <a:r>
                <a:rPr lang="ko-KR" altLang="en-US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시연 영상</a:t>
              </a: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(</a:t>
              </a:r>
              <a:r>
                <a:rPr lang="ko-KR" altLang="en-US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고객</a:t>
              </a: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4-5   </a:t>
              </a:r>
              <a:r>
                <a:rPr lang="ko-KR" altLang="en-US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예약 및 결제</a:t>
              </a:r>
              <a:endParaRPr lang="en-US" altLang="ko-KR" sz="1000" b="1" dirty="0" smtClean="0">
                <a:solidFill>
                  <a:schemeClr val="bg1"/>
                </a:solidFill>
                <a:ea typeface="나눔고딕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4-6   </a:t>
              </a:r>
              <a:r>
                <a:rPr lang="ko-KR" altLang="en-US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시연 영상</a:t>
              </a: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(</a:t>
              </a:r>
              <a:r>
                <a:rPr lang="ko-KR" altLang="en-US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예약 및 결제</a:t>
              </a:r>
              <a:r>
                <a:rPr lang="en-US" altLang="ko-KR" sz="1000" b="1" dirty="0" smtClean="0">
                  <a:solidFill>
                    <a:schemeClr val="bg1"/>
                  </a:solidFill>
                  <a:ea typeface="나눔고딕" pitchFamily="50" charset="-127"/>
                </a:rPr>
                <a:t>)</a:t>
              </a:r>
              <a:endParaRPr lang="ko-KR" altLang="en-US" sz="1000" b="1" dirty="0">
                <a:solidFill>
                  <a:schemeClr val="bg1"/>
                </a:solidFill>
                <a:ea typeface="나눔고딕" pitchFamily="50" charset="-127"/>
              </a:endParaRPr>
            </a:p>
          </p:txBody>
        </p:sp>
      </p:grpSp>
      <p:sp>
        <p:nvSpPr>
          <p:cNvPr id="19" name="제목 18"/>
          <p:cNvSpPr>
            <a:spLocks noGrp="1"/>
          </p:cNvSpPr>
          <p:nvPr>
            <p:ph type="ctrTitle"/>
          </p:nvPr>
        </p:nvSpPr>
        <p:spPr>
          <a:xfrm>
            <a:off x="323528" y="596676"/>
            <a:ext cx="1581944" cy="1470025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2800" dirty="0" smtClean="0">
                <a:solidFill>
                  <a:schemeClr val="bg1"/>
                </a:solidFill>
              </a:rPr>
              <a:t>목차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321843" y="2961631"/>
            <a:ext cx="2592288" cy="970398"/>
            <a:chOff x="2304578" y="3673902"/>
            <a:chExt cx="2592288" cy="970398"/>
          </a:xfrm>
        </p:grpSpPr>
        <p:sp>
          <p:nvSpPr>
            <p:cNvPr id="12" name="TextBox 11"/>
            <p:cNvSpPr txBox="1"/>
            <p:nvPr/>
          </p:nvSpPr>
          <p:spPr>
            <a:xfrm>
              <a:off x="2304578" y="3673902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4BB9B1"/>
                  </a:solidFill>
                  <a:latin typeface="나눔고딕" pitchFamily="50" charset="-127"/>
                  <a:ea typeface="나눔고딕" pitchFamily="50" charset="-127"/>
                </a:rPr>
                <a:t>3  </a:t>
              </a:r>
              <a:r>
                <a:rPr lang="ko-KR" altLang="en-US" sz="1400" b="1" dirty="0" smtClean="0">
                  <a:solidFill>
                    <a:srgbClr val="4BB9B1"/>
                  </a:solidFill>
                  <a:latin typeface="나눔고딕" pitchFamily="50" charset="-127"/>
                  <a:ea typeface="나눔고딕" pitchFamily="50" charset="-127"/>
                </a:rPr>
                <a:t>물리적 모델링</a:t>
              </a:r>
              <a:endParaRPr lang="en-US" altLang="ko-KR" sz="1400" b="1" dirty="0">
                <a:solidFill>
                  <a:srgbClr val="4BB9B1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308126" y="4321135"/>
              <a:ext cx="2376264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endParaRPr lang="ko-KR" altLang="en-US" sz="1000" b="1" dirty="0"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483768" y="2276872"/>
            <a:ext cx="237626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  <a:r>
              <a:rPr lang="en-US" altLang="ko-KR" sz="1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-1   </a:t>
            </a:r>
            <a:r>
              <a:rPr lang="ko-KR" altLang="en-US" sz="1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논리적 모델링 구성도</a:t>
            </a:r>
            <a:endParaRPr lang="en-US" altLang="ko-KR" sz="10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03008" y="3177843"/>
            <a:ext cx="237626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bg1"/>
                </a:solidFill>
                <a:ea typeface="나눔고딕" pitchFamily="50" charset="-127"/>
              </a:rPr>
              <a:t>3-1   </a:t>
            </a:r>
            <a:r>
              <a:rPr lang="ko-KR" altLang="en-US" sz="1000" b="1" dirty="0">
                <a:solidFill>
                  <a:schemeClr val="bg1"/>
                </a:solidFill>
                <a:ea typeface="나눔고딕" pitchFamily="50" charset="-127"/>
              </a:rPr>
              <a:t>물</a:t>
            </a:r>
            <a:r>
              <a:rPr lang="ko-KR" altLang="en-US" sz="1000" b="1" dirty="0" smtClean="0">
                <a:solidFill>
                  <a:schemeClr val="bg1"/>
                </a:solidFill>
                <a:ea typeface="나눔고딕" pitchFamily="50" charset="-127"/>
              </a:rPr>
              <a:t>리적 모델링 구성도</a:t>
            </a:r>
            <a:endParaRPr lang="en-US" altLang="ko-KR" sz="1000" b="1" dirty="0" smtClean="0">
              <a:solidFill>
                <a:schemeClr val="bg1"/>
              </a:solidFill>
              <a:ea typeface="나눔고딕" pitchFamily="50" charset="-127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20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25" y="1568996"/>
            <a:ext cx="3130517" cy="476889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55576" y="1116942"/>
            <a:ext cx="313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즐겨 찾기</a:t>
            </a:r>
            <a:endParaRPr lang="ko-KR" alt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195787" y="1116942"/>
            <a:ext cx="3158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진행중인 이벤트 목록</a:t>
            </a:r>
            <a:endParaRPr lang="en-US" altLang="ko-KR" b="1" dirty="0" smtClean="0"/>
          </a:p>
        </p:txBody>
      </p:sp>
      <p:sp>
        <p:nvSpPr>
          <p:cNvPr id="28" name="직사각형 27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97" y="1556793"/>
            <a:ext cx="3107460" cy="47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56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21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 </a:t>
            </a: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시연영상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pic>
        <p:nvPicPr>
          <p:cNvPr id="3" name="KakaoTalk_Video_20181023_0916_58_36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9072" y="1116942"/>
            <a:ext cx="8064896" cy="52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361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14" y="1914931"/>
            <a:ext cx="2538386" cy="407821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 및 결제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22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2924367" y="3573016"/>
            <a:ext cx="279481" cy="339059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sp>
        <p:nvSpPr>
          <p:cNvPr id="28" name="오른쪽 화살표 27"/>
          <p:cNvSpPr/>
          <p:nvPr/>
        </p:nvSpPr>
        <p:spPr>
          <a:xfrm>
            <a:off x="5978252" y="3560316"/>
            <a:ext cx="279481" cy="339059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27652" y="1373224"/>
            <a:ext cx="260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특정 주차장 </a:t>
            </a:r>
            <a:r>
              <a:rPr lang="ko-KR" altLang="en-US" b="1" dirty="0" err="1" smtClean="0"/>
              <a:t>좌석현황</a:t>
            </a:r>
            <a:endParaRPr lang="en-US" altLang="ko-KR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3275857" y="1407191"/>
            <a:ext cx="260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검색 주차장 정보</a:t>
            </a:r>
            <a:endParaRPr lang="en-US" altLang="ko-KR" b="1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245407" y="1398369"/>
            <a:ext cx="257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특정 지역 검색</a:t>
            </a:r>
            <a:endParaRPr lang="en-US" altLang="ko-KR" b="1" dirty="0" smtClean="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8292" y="1920735"/>
            <a:ext cx="2569255" cy="407240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5838" y="1914931"/>
            <a:ext cx="2571919" cy="407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9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3" y="1914931"/>
            <a:ext cx="2599374" cy="407821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23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2924367" y="3573016"/>
            <a:ext cx="279481" cy="339059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978252" y="3560316"/>
            <a:ext cx="279481" cy="339059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27652" y="1373224"/>
            <a:ext cx="260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예약 정보 확인</a:t>
            </a:r>
            <a:endParaRPr lang="en-US" altLang="ko-KR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3275857" y="1407191"/>
            <a:ext cx="260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예약자 정보 입력</a:t>
            </a:r>
            <a:endParaRPr lang="en-US" altLang="ko-KR" b="1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45407" y="1398369"/>
            <a:ext cx="257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예약 날짜 선택</a:t>
            </a:r>
            <a:endParaRPr lang="en-US" altLang="ko-KR" b="1" dirty="0" smtClean="0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242" y="1913455"/>
            <a:ext cx="2563602" cy="407969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972" y="1937691"/>
            <a:ext cx="2563602" cy="405545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 및 결제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27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1092" y="1116942"/>
            <a:ext cx="3098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미사용 쿠폰 목록</a:t>
            </a:r>
            <a:endParaRPr lang="ko-KR" alt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326675" y="1116942"/>
            <a:ext cx="312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mtClean="0"/>
              <a:t>사용한 </a:t>
            </a:r>
            <a:r>
              <a:rPr lang="ko-KR" altLang="en-US" b="1" dirty="0" err="1" smtClean="0"/>
              <a:t>쿠폰목록</a:t>
            </a:r>
            <a:endParaRPr lang="en-US" altLang="ko-KR" b="1" dirty="0" smtClean="0"/>
          </a:p>
        </p:txBody>
      </p:sp>
      <p:sp>
        <p:nvSpPr>
          <p:cNvPr id="23" name="직사각형 22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 및 결제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4355976" y="3314910"/>
            <a:ext cx="498280" cy="576064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676" y="1688915"/>
            <a:ext cx="3121227" cy="461908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92" y="1650571"/>
            <a:ext cx="3098127" cy="465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546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2924367" y="3573016"/>
            <a:ext cx="279481" cy="339059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5978252" y="3560316"/>
            <a:ext cx="279481" cy="339059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4BB9B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27652" y="1373224"/>
            <a:ext cx="260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이용 완료 정보</a:t>
            </a:r>
            <a:endParaRPr lang="en-US" altLang="ko-KR" b="1" dirty="0" smtClean="0"/>
          </a:p>
        </p:txBody>
      </p:sp>
      <p:sp>
        <p:nvSpPr>
          <p:cNvPr id="38" name="TextBox 37"/>
          <p:cNvSpPr txBox="1"/>
          <p:nvPr/>
        </p:nvSpPr>
        <p:spPr>
          <a:xfrm>
            <a:off x="3275857" y="1407191"/>
            <a:ext cx="260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이용 예정인 예약</a:t>
            </a:r>
            <a:endParaRPr lang="en-US" altLang="ko-KR" b="1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245407" y="1398369"/>
            <a:ext cx="2579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/>
              <a:t>예약 결제 완료</a:t>
            </a:r>
            <a:endParaRPr lang="en-US" altLang="ko-KR" b="1" dirty="0" smtClean="0"/>
          </a:p>
        </p:txBody>
      </p:sp>
      <p:sp>
        <p:nvSpPr>
          <p:cNvPr id="43" name="직사각형 42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9" y="1844824"/>
            <a:ext cx="2564325" cy="4148320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 및 결제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929" y="1918756"/>
            <a:ext cx="2569083" cy="4074388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420" y="1942232"/>
            <a:ext cx="2514272" cy="405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38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26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7326" y="175540"/>
            <a:ext cx="45603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예약 및 결제 </a:t>
            </a:r>
            <a:r>
              <a:rPr lang="ko-KR" altLang="en-US" sz="20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시연영상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pic>
        <p:nvPicPr>
          <p:cNvPr id="2" name="예약및결제시연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7584" y="1181666"/>
            <a:ext cx="7704856" cy="488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62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1946" y="2320693"/>
            <a:ext cx="3544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서울특별시 공영 및 민영 주차장</a:t>
            </a:r>
            <a:endParaRPr lang="ko-KR" altLang="en-US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3245" y="2304682"/>
            <a:ext cx="286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전국 공영 및 민영 주차장</a:t>
            </a:r>
            <a:endParaRPr lang="ko-KR" altLang="en-US" b="1" dirty="0"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65355" y="3434398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특정 가맹점 연관 주차장</a:t>
            </a:r>
            <a:endParaRPr lang="ko-KR" altLang="en-US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1779" y="3408390"/>
            <a:ext cx="286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모든 주차장 </a:t>
            </a:r>
            <a:r>
              <a:rPr lang="ko-KR" altLang="en-US" b="1" dirty="0" err="1" smtClean="0">
                <a:latin typeface="+mn-ea"/>
              </a:rPr>
              <a:t>가맹점화</a:t>
            </a:r>
            <a:endParaRPr lang="ko-KR" altLang="en-US" b="1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43625" y="454810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주차장 전용 </a:t>
            </a:r>
            <a:r>
              <a:rPr lang="en-US" altLang="ko-KR" b="1" dirty="0" smtClean="0">
                <a:latin typeface="+mn-ea"/>
              </a:rPr>
              <a:t>app</a:t>
            </a:r>
            <a:r>
              <a:rPr lang="ko-KR" altLang="en-US" b="1" dirty="0" smtClean="0">
                <a:latin typeface="+mn-ea"/>
              </a:rPr>
              <a:t> 환경</a:t>
            </a:r>
            <a:endParaRPr lang="ko-KR" altLang="en-US" b="1" dirty="0"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20049" y="4554820"/>
            <a:ext cx="286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+mn-ea"/>
              </a:rPr>
              <a:t>네비게이션 </a:t>
            </a:r>
            <a:r>
              <a:rPr lang="en-US" altLang="ko-KR" b="1" dirty="0">
                <a:latin typeface="+mn-ea"/>
              </a:rPr>
              <a:t>app</a:t>
            </a:r>
            <a:r>
              <a:rPr lang="ko-KR" altLang="en-US" b="1" dirty="0">
                <a:latin typeface="+mn-ea"/>
              </a:rPr>
              <a:t>과 </a:t>
            </a:r>
            <a:r>
              <a:rPr lang="ko-KR" altLang="en-US" b="1" dirty="0" smtClean="0">
                <a:latin typeface="+mn-ea"/>
              </a:rPr>
              <a:t>호환</a:t>
            </a:r>
            <a:endParaRPr lang="ko-KR" altLang="en-US" b="1" dirty="0">
              <a:latin typeface="+mn-ea"/>
            </a:endParaRPr>
          </a:p>
        </p:txBody>
      </p:sp>
      <p:sp>
        <p:nvSpPr>
          <p:cNvPr id="22" name="오른쪽 화살표 21"/>
          <p:cNvSpPr/>
          <p:nvPr/>
        </p:nvSpPr>
        <p:spPr>
          <a:xfrm>
            <a:off x="4770193" y="2352596"/>
            <a:ext cx="279481" cy="339059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4BB9B1"/>
              </a:solidFill>
              <a:latin typeface="+mn-ea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4767982" y="3449921"/>
            <a:ext cx="279481" cy="339059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4BB9B1"/>
              </a:solidFill>
              <a:latin typeface="+mn-ea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4742582" y="4547245"/>
            <a:ext cx="279481" cy="339059"/>
          </a:xfrm>
          <a:prstGeom prst="rightArrow">
            <a:avLst/>
          </a:prstGeom>
          <a:solidFill>
            <a:srgbClr val="4BB9B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4BB9B1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마치며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92944" y="139929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00B0F0"/>
                </a:solidFill>
              </a:rPr>
              <a:t>향후 방향 및 보완</a:t>
            </a:r>
            <a:endParaRPr lang="en-US" altLang="ko-KR" b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822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0" y="2492896"/>
            <a:ext cx="9144000" cy="1470025"/>
          </a:xfrm>
        </p:spPr>
        <p:txBody>
          <a:bodyPr>
            <a:noAutofit/>
          </a:bodyPr>
          <a:lstStyle/>
          <a:p>
            <a:r>
              <a:rPr lang="en-US" altLang="ko-KR" sz="8000" dirty="0" smtClean="0"/>
              <a:t>Q &amp; A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val="2490033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6"/>
          <p:cNvSpPr>
            <a:spLocks noGrp="1"/>
          </p:cNvSpPr>
          <p:nvPr>
            <p:ph type="ctrTitle"/>
          </p:nvPr>
        </p:nvSpPr>
        <p:spPr>
          <a:xfrm>
            <a:off x="0" y="2823071"/>
            <a:ext cx="9144000" cy="1181993"/>
          </a:xfrm>
        </p:spPr>
        <p:txBody>
          <a:bodyPr>
            <a:noAutofit/>
          </a:bodyPr>
          <a:lstStyle/>
          <a:p>
            <a:r>
              <a:rPr lang="ko-KR" altLang="en-US" sz="8000" b="0" spc="-50" dirty="0" smtClean="0"/>
              <a:t>감사합니다</a:t>
            </a:r>
            <a:r>
              <a:rPr lang="en-US" altLang="ko-KR" sz="8000" dirty="0" smtClean="0"/>
              <a:t>.</a:t>
            </a:r>
            <a:endParaRPr lang="ko-KR" altLang="en-US" sz="8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64565" y="109948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Chapter 1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2699792" y="2132856"/>
            <a:ext cx="4032448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8000" b="0" spc="-90" dirty="0" smtClean="0"/>
              <a:t>PLS </a:t>
            </a:r>
            <a:r>
              <a:rPr lang="ko-KR" altLang="en-US" sz="8000" b="0" spc="-90" dirty="0" smtClean="0"/>
              <a:t>소개</a:t>
            </a:r>
            <a:endParaRPr lang="ko-KR" altLang="en-US" sz="8000" b="0" spc="-9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4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798096" y="2328084"/>
            <a:ext cx="511256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PLS </a:t>
            </a:r>
            <a:r>
              <a:rPr lang="ko-KR" altLang="en-US" sz="14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는 </a:t>
            </a:r>
            <a:r>
              <a:rPr lang="ko-KR" altLang="en-US" sz="1400" b="1" spc="-30" dirty="0" smtClean="0">
                <a:solidFill>
                  <a:schemeClr val="accent6"/>
                </a:solidFill>
                <a:latin typeface="+mn-ea"/>
              </a:rPr>
              <a:t>주차장 좌석 정보를 실시간으로 확인</a:t>
            </a:r>
            <a:r>
              <a:rPr lang="ko-KR" altLang="en-US" sz="1400" b="1" spc="-3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4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하고</a:t>
            </a:r>
            <a:r>
              <a:rPr lang="en-US" altLang="ko-KR" sz="14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예약 및 결제를 할 수 있는 어플리케이션입니다</a:t>
            </a:r>
            <a:r>
              <a:rPr lang="en-US" altLang="ko-KR" sz="14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spc="-3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1" y="1894343"/>
            <a:ext cx="2880320" cy="30216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221" y="2315326"/>
            <a:ext cx="598595" cy="50405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16" y="4005064"/>
            <a:ext cx="598595" cy="50405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779912" y="4037789"/>
            <a:ext cx="49547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기존의 어플리케이션과의 차별성은 특정 지역의 민영 및 공영주차장 좌석 정보를</a:t>
            </a:r>
            <a:r>
              <a:rPr lang="ko-KR" altLang="en-US" sz="1400" b="1" spc="-30" dirty="0">
                <a:latin typeface="+mn-ea"/>
              </a:rPr>
              <a:t> </a:t>
            </a:r>
            <a:r>
              <a:rPr lang="ko-KR" altLang="en-US" sz="1400" b="1" spc="-30" dirty="0">
                <a:solidFill>
                  <a:srgbClr val="FF0000"/>
                </a:solidFill>
                <a:latin typeface="+mn-ea"/>
              </a:rPr>
              <a:t>실시간으로 확인 </a:t>
            </a:r>
            <a:r>
              <a:rPr lang="ko-KR" altLang="en-US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할 수 있고</a:t>
            </a:r>
            <a:r>
              <a:rPr lang="en-US" altLang="ko-KR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  <a:r>
              <a:rPr lang="ko-KR" altLang="en-US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주차 상태를 확인 할 수 있어서 </a:t>
            </a:r>
            <a:r>
              <a:rPr lang="ko-KR" altLang="en-US" sz="1400" b="1" spc="-30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앱 내에서</a:t>
            </a:r>
            <a:r>
              <a:rPr lang="ko-KR" altLang="en-US" sz="1400" b="1" spc="-3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rPr>
              <a:t> </a:t>
            </a:r>
            <a:r>
              <a:rPr lang="ko-KR" altLang="en-US" sz="1400" b="1" spc="-30" dirty="0" smtClean="0">
                <a:solidFill>
                  <a:srgbClr val="0070C0"/>
                </a:solidFill>
                <a:latin typeface="+mn-ea"/>
              </a:rPr>
              <a:t>예약</a:t>
            </a:r>
            <a:r>
              <a:rPr lang="ko-KR" altLang="en-US" sz="1400" b="1" spc="-3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</a:t>
            </a:r>
            <a:r>
              <a:rPr lang="ko-KR" altLang="en-US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하는데 있어서 좀더 편리성을 추구하고자 하였습니다</a:t>
            </a:r>
            <a:r>
              <a:rPr lang="en-US" altLang="ko-KR" sz="1400" b="1" spc="-3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99513" y="166662"/>
            <a:ext cx="45603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PLS(Parking Lot Spot) 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란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34619" y="4986893"/>
            <a:ext cx="2008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spc="-50" dirty="0" smtClean="0">
                <a:solidFill>
                  <a:srgbClr val="4BB9B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Parking Lot Spot</a:t>
            </a:r>
            <a:endParaRPr lang="ko-KR" altLang="en-US" dirty="0">
              <a:solidFill>
                <a:srgbClr val="4BB9B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5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355551"/>
              </p:ext>
            </p:extLst>
          </p:nvPr>
        </p:nvGraphicFramePr>
        <p:xfrm>
          <a:off x="595774" y="2276872"/>
          <a:ext cx="7951524" cy="375070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803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xmlns="" val="782606921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1007429654"/>
                    </a:ext>
                  </a:extLst>
                </a:gridCol>
                <a:gridCol w="1166986">
                  <a:extLst>
                    <a:ext uri="{9D8B030D-6E8A-4147-A177-3AD203B41FA5}">
                      <a16:colId xmlns:a16="http://schemas.microsoft.com/office/drawing/2014/main" xmlns="" val="1543073354"/>
                    </a:ext>
                  </a:extLst>
                </a:gridCol>
              </a:tblGrid>
              <a:tr h="478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kern="1200" dirty="0" smtClean="0"/>
                        <a:t>앱 이름</a:t>
                      </a:r>
                      <a:endParaRPr lang="ko-KR" altLang="en-US" sz="1100" b="1" kern="12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I – Parking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/>
                        <a:t>모두의 주차장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Park</a:t>
                      </a:r>
                      <a:r>
                        <a:rPr lang="en-US" altLang="ko-KR" sz="1100" baseline="0" dirty="0" smtClean="0"/>
                        <a:t> Here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/>
                        <a:t>PLS</a:t>
                      </a:r>
                      <a:endParaRPr lang="ko-KR" altLang="en-US" sz="1100" dirty="0" smtClean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43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 smtClean="0"/>
                        <a:t>앱 내 예약 및 결제</a:t>
                      </a:r>
                      <a:endParaRPr lang="ko-KR" altLang="en-US" sz="1400" b="1" kern="1200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  <a:cs typeface="+mn-cs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 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 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4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실시간 주차장 좌석 정보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 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X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4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주차장 기본정보 조회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 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4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검색 기능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60000"/>
                        </a:lnSpc>
                        <a:spcAft>
                          <a:spcPts val="400"/>
                        </a:spcAft>
                      </a:pPr>
                      <a:r>
                        <a:rPr lang="en-US" altLang="ko-KR" sz="1400" kern="0" spc="0" dirty="0" smtClean="0">
                          <a:effectLst/>
                        </a:rPr>
                        <a:t>O</a:t>
                      </a:r>
                      <a:endParaRPr lang="ko-KR" altLang="en-US" sz="1400" b="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60000"/>
                        </a:lnSpc>
                        <a:spcAft>
                          <a:spcPts val="400"/>
                        </a:spcAft>
                      </a:pPr>
                      <a:r>
                        <a:rPr lang="en-US" altLang="ko-KR" sz="1400" kern="0" spc="0" dirty="0" smtClean="0">
                          <a:effectLst/>
                        </a:rPr>
                        <a:t>O</a:t>
                      </a:r>
                      <a:endParaRPr lang="ko-KR" altLang="en-US" sz="1400" b="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60000"/>
                        </a:lnSpc>
                        <a:spcAft>
                          <a:spcPts val="400"/>
                        </a:spcAft>
                      </a:pPr>
                      <a:r>
                        <a:rPr lang="en-US" altLang="ko-KR" sz="1400" kern="0" spc="0" dirty="0" smtClean="0">
                          <a:effectLst/>
                        </a:rPr>
                        <a:t>O</a:t>
                      </a:r>
                      <a:endParaRPr lang="ko-KR" altLang="en-US" sz="1400" b="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60000"/>
                        </a:lnSpc>
                        <a:spcAft>
                          <a:spcPts val="400"/>
                        </a:spcAft>
                      </a:pPr>
                      <a:r>
                        <a:rPr lang="en-US" altLang="ko-KR" sz="1400" kern="0" spc="0" dirty="0" smtClean="0">
                          <a:effectLst/>
                        </a:rPr>
                        <a:t>O</a:t>
                      </a:r>
                      <a:endParaRPr lang="ko-KR" altLang="en-US" sz="1400" b="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543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포인트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마일리지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쿠폰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60000"/>
                        </a:lnSpc>
                        <a:spcAft>
                          <a:spcPts val="400"/>
                        </a:spcAft>
                      </a:pPr>
                      <a:r>
                        <a:rPr lang="en-US" altLang="ko-KR" sz="1400" kern="0" spc="0" dirty="0" smtClean="0">
                          <a:effectLst/>
                        </a:rPr>
                        <a:t>O</a:t>
                      </a:r>
                      <a:endParaRPr lang="ko-KR" altLang="en-US" sz="1400" b="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60000"/>
                        </a:lnSpc>
                        <a:spcAft>
                          <a:spcPts val="400"/>
                        </a:spcAft>
                      </a:pPr>
                      <a:r>
                        <a:rPr lang="en-US" altLang="ko-KR" sz="1400" kern="0" spc="0" dirty="0" smtClean="0">
                          <a:effectLst/>
                        </a:rPr>
                        <a:t>O</a:t>
                      </a:r>
                      <a:endParaRPr lang="ko-KR" altLang="en-US" sz="1400" b="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60000"/>
                        </a:lnSpc>
                        <a:spcAft>
                          <a:spcPts val="400"/>
                        </a:spcAft>
                      </a:pPr>
                      <a:r>
                        <a:rPr lang="en-US" altLang="ko-KR" sz="1400" kern="0" spc="0" dirty="0" smtClean="0">
                          <a:effectLst/>
                        </a:rPr>
                        <a:t>O</a:t>
                      </a:r>
                      <a:endParaRPr lang="ko-KR" altLang="en-US" sz="1400" b="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60000"/>
                        </a:lnSpc>
                        <a:spcAft>
                          <a:spcPts val="400"/>
                        </a:spcAft>
                      </a:pPr>
                      <a:r>
                        <a:rPr lang="en-US" altLang="ko-KR" sz="1400" kern="0" spc="0" dirty="0" smtClean="0">
                          <a:effectLst/>
                        </a:rPr>
                        <a:t>O</a:t>
                      </a:r>
                      <a:endParaRPr lang="ko-KR" altLang="en-US" sz="1400" b="0" kern="0" spc="0" dirty="0">
                        <a:solidFill>
                          <a:schemeClr val="bg1"/>
                        </a:solidFill>
                        <a:effectLst/>
                        <a:latin typeface="함초롬바탕" panose="02030504000101010101" pitchFamily="18" charset="-127"/>
                        <a:ea typeface="함초롬바탕" panose="02030504000101010101" pitchFamily="18" charset="-127"/>
                        <a:cs typeface="함초롬바탕" panose="02030504000101010101" pitchFamily="18" charset="-127"/>
                      </a:endParaRPr>
                    </a:p>
                  </a:txBody>
                  <a:tcPr marL="72000" anchor="ctr"/>
                </a:tc>
                <a:extLst>
                  <a:ext uri="{0D108BD9-81ED-4DB2-BD59-A6C34878D82A}">
                    <a16:rowId xmlns:a16="http://schemas.microsoft.com/office/drawing/2014/main" xmlns="" val="1699783126"/>
                  </a:ext>
                </a:extLst>
              </a:tr>
            </a:tbl>
          </a:graphicData>
        </a:graphic>
      </p:graphicFrame>
      <p:pic>
        <p:nvPicPr>
          <p:cNvPr id="10" name="Picture 2" descr="ìì´íí¹ ì´ë¯¸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124744"/>
            <a:ext cx="902321" cy="90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ëª¨ëì ì£¼ì°¨ì¥ ì´ë¯¸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921" y="1023657"/>
            <a:ext cx="1147983" cy="108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114" y="1029285"/>
            <a:ext cx="1252842" cy="1093238"/>
          </a:xfrm>
          <a:prstGeom prst="rect">
            <a:avLst/>
          </a:prstGeom>
        </p:spPr>
      </p:pic>
      <p:pic>
        <p:nvPicPr>
          <p:cNvPr id="13" name="Picture 10" descr="íí¬ íì´ ì´ë¯¸ì§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023657"/>
            <a:ext cx="1336962" cy="108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067326" y="175540"/>
            <a:ext cx="45603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PLS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와 기존 주차장 </a:t>
            </a:r>
            <a:r>
              <a:rPr lang="en-US" altLang="ko-KR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APP</a:t>
            </a: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차이점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15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64565" y="109948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Chapter 2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835696" y="2204864"/>
            <a:ext cx="612068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8000" b="0" spc="-90" dirty="0" smtClean="0"/>
              <a:t>논리적 모델링</a:t>
            </a:r>
            <a:endParaRPr lang="ko-KR" altLang="en-US" sz="8000" b="0" spc="-90" dirty="0"/>
          </a:p>
        </p:txBody>
      </p:sp>
    </p:spTree>
    <p:extLst>
      <p:ext uri="{BB962C8B-B14F-4D97-AF65-F5344CB8AC3E}">
        <p14:creationId xmlns:p14="http://schemas.microsoft.com/office/powerpoint/2010/main" val="41160915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7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74" y="1240135"/>
            <a:ext cx="8392092" cy="532859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67326" y="175540"/>
            <a:ext cx="4560360" cy="482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논리적 모델링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20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/>
          <p:cNvSpPr txBox="1"/>
          <p:nvPr/>
        </p:nvSpPr>
        <p:spPr>
          <a:xfrm>
            <a:off x="364565" y="1099483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u="sng" dirty="0" smtClean="0">
                <a:solidFill>
                  <a:srgbClr val="00B0F0"/>
                </a:solidFill>
                <a:latin typeface="나눔고딕" pitchFamily="50" charset="-127"/>
                <a:ea typeface="나눔고딕" pitchFamily="50" charset="-127"/>
              </a:rPr>
              <a:t>Chapter 3</a:t>
            </a:r>
          </a:p>
        </p:txBody>
      </p:sp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907704" y="2204864"/>
            <a:ext cx="612068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ko-KR" altLang="en-US" sz="8000" b="0" spc="-90" dirty="0" smtClean="0"/>
              <a:t>물리적 모델링</a:t>
            </a:r>
            <a:endParaRPr lang="ko-KR" altLang="en-US" sz="8000" b="0" spc="-90" dirty="0"/>
          </a:p>
        </p:txBody>
      </p:sp>
    </p:spTree>
    <p:extLst>
      <p:ext uri="{BB962C8B-B14F-4D97-AF65-F5344CB8AC3E}">
        <p14:creationId xmlns:p14="http://schemas.microsoft.com/office/powerpoint/2010/main" val="3828848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637282" y="6337895"/>
            <a:ext cx="2551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fld id="{DEBAA755-0EE0-4EA3-BB8B-A4BF44186FB1}" type="slidenum">
              <a:rPr lang="en-US" altLang="ko-KR" sz="900" smtClean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나눔고딕" pitchFamily="50" charset="-127"/>
                <a:ea typeface="나눔고딕" pitchFamily="50" charset="-127"/>
              </a:rPr>
              <a:pPr lvl="0" algn="r"/>
              <a:t>9</a:t>
            </a:fld>
            <a:endParaRPr lang="ko-KR" altLang="en-US" sz="9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43871"/>
            <a:ext cx="8352000" cy="555325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67326" y="175540"/>
            <a:ext cx="45603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물리적 모델링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51520" y="860301"/>
            <a:ext cx="8640000" cy="54000"/>
          </a:xfrm>
          <a:prstGeom prst="rect">
            <a:avLst/>
          </a:prstGeom>
          <a:gradFill flip="none" rotWithShape="1">
            <a:gsLst>
              <a:gs pos="1000">
                <a:srgbClr val="4BB9B1"/>
              </a:gs>
              <a:gs pos="50000">
                <a:schemeClr val="accent6">
                  <a:lumMod val="20000"/>
                  <a:lumOff val="8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101600" dist="762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54272"/>
            <a:ext cx="656581" cy="6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657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6197</TotalTime>
  <Words>409</Words>
  <Application>Microsoft Office PowerPoint</Application>
  <PresentationFormat>화면 슬라이드 쇼(4:3)</PresentationFormat>
  <Paragraphs>167</Paragraphs>
  <Slides>29</Slides>
  <Notes>22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굴림</vt:lpstr>
      <vt:lpstr>Arial</vt:lpstr>
      <vt:lpstr>Tahoma</vt:lpstr>
      <vt:lpstr>함초롬바탕</vt:lpstr>
      <vt:lpstr>나눔고딕 ExtraBold</vt:lpstr>
      <vt:lpstr>나눔고딕</vt:lpstr>
      <vt:lpstr>맑은 고딕</vt:lpstr>
      <vt:lpstr>Algerian</vt:lpstr>
      <vt:lpstr>HY견고딕</vt:lpstr>
      <vt:lpstr>Office 테마</vt:lpstr>
      <vt:lpstr>P L S </vt:lpstr>
      <vt:lpstr>목차</vt:lpstr>
      <vt:lpstr>PLS 소개</vt:lpstr>
      <vt:lpstr>PowerPoint 프레젠테이션</vt:lpstr>
      <vt:lpstr>PowerPoint 프레젠테이션</vt:lpstr>
      <vt:lpstr>논리적 모델링</vt:lpstr>
      <vt:lpstr>PowerPoint 프레젠테이션</vt:lpstr>
      <vt:lpstr>물리적 모델링</vt:lpstr>
      <vt:lpstr>PowerPoint 프레젠테이션</vt:lpstr>
      <vt:lpstr>PL / SQL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 &amp; A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네이버 한글캠페인</dc:creator>
  <cp:lastModifiedBy>user</cp:lastModifiedBy>
  <cp:revision>178</cp:revision>
  <dcterms:created xsi:type="dcterms:W3CDTF">2011-08-23T09:45:48Z</dcterms:created>
  <dcterms:modified xsi:type="dcterms:W3CDTF">2018-10-23T07:45:42Z</dcterms:modified>
</cp:coreProperties>
</file>